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3" r:id="rId2"/>
  </p:sldIdLst>
  <p:sldSz cx="12192000" cy="6858000"/>
  <p:notesSz cx="6807200" cy="993933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31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BC8D6BE-AA1E-F66C-1F3A-208062D65D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AC589E-11F6-4642-8A5D-C4CDD27C3C10}" type="datetimeFigureOut">
              <a:rPr lang="ja-JP" altLang="en-US"/>
              <a:pPr>
                <a:defRPr/>
              </a:pPr>
              <a:t>2025/4/1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F18B917-1034-CE97-72AB-4EAC475D4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16BCE25-568F-31D8-74DF-0D6C368CF6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66E1CA-A98C-4E3E-9651-E910AFDC871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649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80B147C-FA21-62C7-3DB5-2EE296E410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D5081A-7117-4848-BFFA-D1C2BCDFBBFC}" type="datetimeFigureOut">
              <a:rPr lang="ja-JP" altLang="en-US"/>
              <a:pPr>
                <a:defRPr/>
              </a:pPr>
              <a:t>2025/4/1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1A81057-1935-0525-76C2-1C46BB2ACD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73745CD-0B5A-ABE6-15A3-2C3F18D08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A3C98F-1467-427E-8431-3677B59EA90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22421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2A10A5-6615-EEB8-1EB9-AB74E0AAF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474A2-6E53-49ED-9B1F-92DCB9049AC2}" type="datetimeFigureOut">
              <a:rPr lang="ja-JP" altLang="en-US"/>
              <a:pPr>
                <a:defRPr/>
              </a:pPr>
              <a:t>2025/4/1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497FF26-4139-9EC0-19C2-B0606A6F2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E271063-7447-521F-5A18-A63EE939F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398EC8-64B4-4E47-9793-7EEFE5967D9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02342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39D3801-01C1-6A5A-FD59-30EBE6CB5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9FE978-1716-4B1F-9DB4-28BD41A1AD71}" type="datetimeFigureOut">
              <a:rPr lang="ja-JP" altLang="en-US"/>
              <a:pPr>
                <a:defRPr/>
              </a:pPr>
              <a:t>2025/4/1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27FCBCD-AD19-5F2F-D8B8-6D4077D779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3CBD6DD-1D46-FF60-372E-934D065A6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50C321-DE58-4205-87C2-D4BBA9866F9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7347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CBACF3D-0A2D-E5B9-E652-5187FED58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AE589A-1142-4EDA-AD6B-ECD4FDAAFC87}" type="datetimeFigureOut">
              <a:rPr lang="ja-JP" altLang="en-US"/>
              <a:pPr>
                <a:defRPr/>
              </a:pPr>
              <a:t>2025/4/1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AE02D26-3E9C-2DC9-0956-224972F5A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E0BF6C4-3396-B77D-D137-3985C4F92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9C0FCE-CFA7-4C2A-92F2-2B566ECD2F4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56136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E1E1AFE8-855F-85D1-CAF1-7F367C5CF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E6513E-25A4-493B-BE23-49E853C3E193}" type="datetimeFigureOut">
              <a:rPr lang="ja-JP" altLang="en-US"/>
              <a:pPr>
                <a:defRPr/>
              </a:pPr>
              <a:t>2025/4/1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D9934FBD-5C92-5B1E-E626-DDCCD9768F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D4C05A59-FA02-5A24-D4DD-89B92101C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719EBF-8E00-49CE-A100-FC007458C10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82590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99841156-E6D6-A38A-8CA6-01174B28D4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E11D61-6141-4F09-BED2-E860D406C674}" type="datetimeFigureOut">
              <a:rPr lang="ja-JP" altLang="en-US"/>
              <a:pPr>
                <a:defRPr/>
              </a:pPr>
              <a:t>2025/4/1</a:t>
            </a:fld>
            <a:endParaRPr lang="ja-JP" altLang="en-US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0CE98C07-F657-54CC-3A67-50E83BF28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BE8D4CD6-10F9-447C-12A2-73C8273C4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8A40D1-0CD6-4182-A5FF-6859EA389E3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63746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5915C29B-06B0-80EF-7879-4E57DDF96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8EDE2F-BD8B-42D8-8C69-A5296C2868F1}" type="datetimeFigureOut">
              <a:rPr lang="ja-JP" altLang="en-US"/>
              <a:pPr>
                <a:defRPr/>
              </a:pPr>
              <a:t>2025/4/1</a:t>
            </a:fld>
            <a:endParaRPr lang="ja-JP" altLang="en-US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F3951028-7802-4765-EAF4-50C9954D1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84702722-ABD6-FCA1-03CA-E2A2F336F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8F96D4-482D-41D8-BF93-C57650F7409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75377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F834A3D9-94E1-B4B4-5B0A-B94A964737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39C5D0-9C55-4510-ADEF-6F2248A19A65}" type="datetimeFigureOut">
              <a:rPr lang="ja-JP" altLang="en-US"/>
              <a:pPr>
                <a:defRPr/>
              </a:pPr>
              <a:t>2025/4/1</a:t>
            </a:fld>
            <a:endParaRPr lang="ja-JP" altLang="en-US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9D4D65D9-E617-D2F1-6F01-FCEADC0B23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F1EB1597-0DF6-2B1A-B535-90A9A50380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BE0836-0B29-4FC8-A49E-B6EB3157005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61439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67D263FE-301A-D3CE-9B66-771332BA7C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2AAE10-D5FE-4FFD-A070-7C87233BDC34}" type="datetimeFigureOut">
              <a:rPr lang="ja-JP" altLang="en-US"/>
              <a:pPr>
                <a:defRPr/>
              </a:pPr>
              <a:t>2025/4/1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1BE3E83C-546F-C647-2121-322F8A5D4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280B1E05-7A10-CF0C-E4A8-FD391BBA2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D9A050-8D2F-45DB-917F-CF3A313A71B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60768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329F6170-E45C-C6AF-7476-846F083F4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7D5684-BBCC-4370-B5FB-A83D29090EDA}" type="datetimeFigureOut">
              <a:rPr lang="ja-JP" altLang="en-US"/>
              <a:pPr>
                <a:defRPr/>
              </a:pPr>
              <a:t>2025/4/1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33C6BB0C-5946-6C08-379C-160EFD5163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344F1676-7E15-547E-CCB4-0ABBD7A27D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7A7155-CBBC-46C4-8493-9FE0B81AB6D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80579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01A69E06-3EEC-495F-AF9B-23D2814D9CD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id="{C4B0CE37-73F2-61E5-AAD2-0E3FA499D84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A843070-D68A-A7C6-01BD-8C5A976966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fld id="{43A877D5-5A2F-4E14-ACD0-9EE21BB00977}" type="datetimeFigureOut">
              <a:rPr lang="ja-JP" altLang="en-US"/>
              <a:pPr>
                <a:defRPr/>
              </a:pPr>
              <a:t>2025/4/1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BAA8D6B-4963-50F0-0A1F-90CC316A60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F95FD25-6443-A52B-7445-B7743133C7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793D0FC5-A3F2-4FF7-8214-9B0BBE75517C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66605AE1-E008-0CDC-18BA-BEC8EFC7AE49}"/>
              </a:ext>
            </a:extLst>
          </p:cNvPr>
          <p:cNvSpPr/>
          <p:nvPr/>
        </p:nvSpPr>
        <p:spPr>
          <a:xfrm>
            <a:off x="1700214" y="942976"/>
            <a:ext cx="8859837" cy="2486025"/>
          </a:xfrm>
          <a:prstGeom prst="rect">
            <a:avLst/>
          </a:prstGeom>
          <a:noFill/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4099" name="テキスト ボックス 4">
            <a:extLst>
              <a:ext uri="{FF2B5EF4-FFF2-40B4-BE49-F238E27FC236}">
                <a16:creationId xmlns:a16="http://schemas.microsoft.com/office/drawing/2014/main" id="{8BE9D65C-DB71-B1DB-9397-F9F54C82B9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0389" y="1457326"/>
            <a:ext cx="7335837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latin typeface="メイリオ" panose="020B0604030504040204" pitchFamily="50" charset="-128"/>
                <a:ea typeface="メイリオ" panose="020B0604030504040204" pitchFamily="50" charset="-128"/>
              </a:rPr>
              <a:t>日本糖尿病インフォマティクス学会</a:t>
            </a:r>
            <a:endParaRPr lang="en-US" altLang="ja-JP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latin typeface="メイリオ" panose="020B0604030504040204" pitchFamily="50" charset="-128"/>
                <a:ea typeface="メイリオ" panose="020B0604030504040204" pitchFamily="50" charset="-128"/>
              </a:rPr>
              <a:t>ＣＯＩ開示</a:t>
            </a:r>
            <a:endParaRPr lang="en-US" altLang="ja-JP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897D7DB0-520D-2F3A-DF14-85B0CCBD3787}"/>
              </a:ext>
            </a:extLst>
          </p:cNvPr>
          <p:cNvSpPr/>
          <p:nvPr/>
        </p:nvSpPr>
        <p:spPr>
          <a:xfrm>
            <a:off x="1687513" y="439739"/>
            <a:ext cx="8748712" cy="503237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</a:t>
            </a:r>
            <a:endParaRPr lang="ja-JP" altLang="en-US" sz="16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4101" name="Picture 2">
            <a:extLst>
              <a:ext uri="{FF2B5EF4-FFF2-40B4-BE49-F238E27FC236}">
                <a16:creationId xmlns:a16="http://schemas.microsoft.com/office/drawing/2014/main" id="{6755EDB6-23B3-E3AE-55E4-8591C2F12B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0775" y="1354138"/>
            <a:ext cx="947738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図 2">
            <a:extLst>
              <a:ext uri="{FF2B5EF4-FFF2-40B4-BE49-F238E27FC236}">
                <a16:creationId xmlns:a16="http://schemas.microsoft.com/office/drawing/2014/main" id="{7C9BA53D-B657-7723-75CD-AAE57052C7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738"/>
          <a:stretch>
            <a:fillRect/>
          </a:stretch>
        </p:blipFill>
        <p:spPr bwMode="auto">
          <a:xfrm>
            <a:off x="1738314" y="1014414"/>
            <a:ext cx="1660525" cy="153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3" name="テキスト ボックス 8">
            <a:extLst>
              <a:ext uri="{FF2B5EF4-FFF2-40B4-BE49-F238E27FC236}">
                <a16:creationId xmlns:a16="http://schemas.microsoft.com/office/drawing/2014/main" id="{63C0D0B8-CF79-FFBE-10F9-E3A2A7CA44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7313" y="3579813"/>
            <a:ext cx="8280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演題発表に関連し、開示すべき</a:t>
            </a:r>
            <a:r>
              <a:rPr lang="en-US" altLang="ja-JP" sz="200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COI</a:t>
            </a:r>
            <a:r>
              <a:rPr lang="ja-JP" altLang="en-US" sz="200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関係にある企業などとして</a:t>
            </a:r>
          </a:p>
        </p:txBody>
      </p:sp>
      <p:sp>
        <p:nvSpPr>
          <p:cNvPr id="17" name="四角形吹き出し 15">
            <a:extLst>
              <a:ext uri="{FF2B5EF4-FFF2-40B4-BE49-F238E27FC236}">
                <a16:creationId xmlns:a16="http://schemas.microsoft.com/office/drawing/2014/main" id="{19365C82-BE49-73D3-C203-518354814A01}"/>
              </a:ext>
            </a:extLst>
          </p:cNvPr>
          <p:cNvSpPr/>
          <p:nvPr/>
        </p:nvSpPr>
        <p:spPr>
          <a:xfrm>
            <a:off x="7585075" y="1846263"/>
            <a:ext cx="2782888" cy="882650"/>
          </a:xfrm>
          <a:prstGeom prst="wedgeRectCallout">
            <a:avLst>
              <a:gd name="adj1" fmla="val -70808"/>
              <a:gd name="adj2" fmla="val 52545"/>
            </a:avLst>
          </a:prstGeom>
          <a:solidFill>
            <a:schemeClr val="bg1">
              <a:lumMod val="95000"/>
            </a:schemeClr>
          </a:solidFill>
          <a:ln w="190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600">
              <a:solidFill>
                <a:prstClr val="white"/>
              </a:solidFill>
            </a:endParaRPr>
          </a:p>
        </p:txBody>
      </p:sp>
      <p:sp>
        <p:nvSpPr>
          <p:cNvPr id="4105" name="テキスト ボックス 9">
            <a:extLst>
              <a:ext uri="{FF2B5EF4-FFF2-40B4-BE49-F238E27FC236}">
                <a16:creationId xmlns:a16="http://schemas.microsoft.com/office/drawing/2014/main" id="{1BC4B5C1-04B8-8677-369B-28587B3628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27950" y="1878014"/>
            <a:ext cx="2736850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 b="1">
                <a:solidFill>
                  <a:srgbClr val="7030A0"/>
                </a:solidFill>
              </a:rPr>
              <a:t>発表者・共同発表者全員の氏名を記載する（</a:t>
            </a:r>
            <a:r>
              <a:rPr lang="en-US" altLang="ja-JP" sz="1600" b="1">
                <a:solidFill>
                  <a:srgbClr val="7030A0"/>
                </a:solidFill>
              </a:rPr>
              <a:t>COI</a:t>
            </a:r>
            <a:r>
              <a:rPr lang="ja-JP" altLang="en-US" sz="1600" b="1">
                <a:solidFill>
                  <a:srgbClr val="7030A0"/>
                </a:solidFill>
              </a:rPr>
              <a:t>状態がない人も含む）</a:t>
            </a:r>
            <a:endParaRPr lang="en-US" altLang="ja-JP" sz="1600" b="1">
              <a:solidFill>
                <a:srgbClr val="7030A0"/>
              </a:solidFill>
            </a:endParaRPr>
          </a:p>
        </p:txBody>
      </p:sp>
      <p:sp>
        <p:nvSpPr>
          <p:cNvPr id="4106" name="テキスト ボックス 20">
            <a:extLst>
              <a:ext uri="{FF2B5EF4-FFF2-40B4-BE49-F238E27FC236}">
                <a16:creationId xmlns:a16="http://schemas.microsoft.com/office/drawing/2014/main" id="{0D21F2DF-1158-FE09-4774-5A389769EF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8314" y="4144964"/>
            <a:ext cx="8859837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>
                <a:latin typeface="メイリオ" panose="020B0604030504040204" pitchFamily="50" charset="-128"/>
                <a:ea typeface="メイリオ" panose="020B0604030504040204" pitchFamily="50" charset="-128"/>
              </a:rPr>
              <a:t>①顧問：</a:t>
            </a:r>
            <a:r>
              <a:rPr lang="en-US" altLang="ja-JP" sz="1600">
                <a:latin typeface="メイリオ" panose="020B0604030504040204" pitchFamily="50" charset="-128"/>
                <a:ea typeface="メイリオ" panose="020B0604030504040204" pitchFamily="50" charset="-128"/>
              </a:rPr>
              <a:t>PPP</a:t>
            </a:r>
            <a:r>
              <a:rPr lang="ja-JP" altLang="en-US" sz="1600">
                <a:latin typeface="メイリオ" panose="020B0604030504040204" pitchFamily="50" charset="-128"/>
                <a:ea typeface="メイリオ" panose="020B0604030504040204" pitchFamily="50" charset="-128"/>
              </a:rPr>
              <a:t>薬品工業	（</a:t>
            </a:r>
            <a:r>
              <a:rPr lang="en-US" altLang="ja-JP" sz="160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600">
                <a:latin typeface="メイリオ" panose="020B0604030504040204" pitchFamily="50" charset="-128"/>
                <a:ea typeface="メイリオ" panose="020B0604030504040204" pitchFamily="50" charset="-128"/>
              </a:rPr>
              <a:t>「なし」の場合は、「なし」と記載して下さい）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>
                <a:latin typeface="メイリオ" panose="020B0604030504040204" pitchFamily="50" charset="-128"/>
                <a:ea typeface="メイリオ" panose="020B0604030504040204" pitchFamily="50" charset="-128"/>
              </a:rPr>
              <a:t>②株保有・利益：</a:t>
            </a:r>
            <a:r>
              <a:rPr lang="en-US" altLang="ja-JP" sz="1600">
                <a:latin typeface="メイリオ" panose="020B0604030504040204" pitchFamily="50" charset="-128"/>
                <a:ea typeface="メイリオ" panose="020B0604030504040204" pitchFamily="50" charset="-128"/>
              </a:rPr>
              <a:t>QQQ</a:t>
            </a:r>
            <a:r>
              <a:rPr lang="ja-JP" altLang="en-US" sz="1600">
                <a:latin typeface="メイリオ" panose="020B0604030504040204" pitchFamily="50" charset="-128"/>
                <a:ea typeface="メイリオ" panose="020B0604030504040204" pitchFamily="50" charset="-128"/>
              </a:rPr>
              <a:t>製薬	（</a:t>
            </a:r>
            <a:r>
              <a:rPr lang="en-US" altLang="ja-JP" sz="160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600">
                <a:latin typeface="メイリオ" panose="020B0604030504040204" pitchFamily="50" charset="-128"/>
                <a:ea typeface="メイリオ" panose="020B0604030504040204" pitchFamily="50" charset="-128"/>
              </a:rPr>
              <a:t>「なし」の場合は、「なし」と記載して下さい）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>
                <a:latin typeface="メイリオ" panose="020B0604030504040204" pitchFamily="50" charset="-128"/>
                <a:ea typeface="メイリオ" panose="020B0604030504040204" pitchFamily="50" charset="-128"/>
              </a:rPr>
              <a:t>③特許使用料：</a:t>
            </a:r>
            <a:r>
              <a:rPr lang="en-US" altLang="ja-JP" sz="1600">
                <a:latin typeface="メイリオ" panose="020B0604030504040204" pitchFamily="50" charset="-128"/>
                <a:ea typeface="メイリオ" panose="020B0604030504040204" pitchFamily="50" charset="-128"/>
              </a:rPr>
              <a:t>RRR</a:t>
            </a:r>
            <a:r>
              <a:rPr lang="ja-JP" altLang="en-US" sz="1600">
                <a:latin typeface="メイリオ" panose="020B0604030504040204" pitchFamily="50" charset="-128"/>
                <a:ea typeface="メイリオ" panose="020B0604030504040204" pitchFamily="50" charset="-128"/>
              </a:rPr>
              <a:t>薬品工業	（</a:t>
            </a:r>
            <a:r>
              <a:rPr lang="en-US" altLang="ja-JP" sz="160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600">
                <a:latin typeface="メイリオ" panose="020B0604030504040204" pitchFamily="50" charset="-128"/>
                <a:ea typeface="メイリオ" panose="020B0604030504040204" pitchFamily="50" charset="-128"/>
              </a:rPr>
              <a:t>「なし」の場合は、「なし」と記載して下さい）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>
                <a:latin typeface="メイリオ" panose="020B0604030504040204" pitchFamily="50" charset="-128"/>
                <a:ea typeface="メイリオ" panose="020B0604030504040204" pitchFamily="50" charset="-128"/>
              </a:rPr>
              <a:t>④講演料：</a:t>
            </a:r>
            <a:r>
              <a:rPr lang="en-US" altLang="ja-JP" sz="1600">
                <a:latin typeface="メイリオ" panose="020B0604030504040204" pitchFamily="50" charset="-128"/>
                <a:ea typeface="メイリオ" panose="020B0604030504040204" pitchFamily="50" charset="-128"/>
              </a:rPr>
              <a:t>SSS</a:t>
            </a:r>
            <a:r>
              <a:rPr lang="ja-JP" altLang="en-US" sz="1600">
                <a:latin typeface="メイリオ" panose="020B0604030504040204" pitchFamily="50" charset="-128"/>
                <a:ea typeface="メイリオ" panose="020B0604030504040204" pitchFamily="50" charset="-128"/>
              </a:rPr>
              <a:t>製薬，</a:t>
            </a:r>
            <a:r>
              <a:rPr lang="en-US" altLang="ja-JP" sz="1600">
                <a:latin typeface="メイリオ" panose="020B0604030504040204" pitchFamily="50" charset="-128"/>
                <a:ea typeface="メイリオ" panose="020B0604030504040204" pitchFamily="50" charset="-128"/>
              </a:rPr>
              <a:t>TTT</a:t>
            </a:r>
            <a:r>
              <a:rPr lang="ja-JP" altLang="en-US" sz="1600">
                <a:latin typeface="メイリオ" panose="020B0604030504040204" pitchFamily="50" charset="-128"/>
                <a:ea typeface="メイリオ" panose="020B0604030504040204" pitchFamily="50" charset="-128"/>
              </a:rPr>
              <a:t>薬品	（</a:t>
            </a:r>
            <a:r>
              <a:rPr lang="en-US" altLang="ja-JP" sz="160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600">
                <a:latin typeface="メイリオ" panose="020B0604030504040204" pitchFamily="50" charset="-128"/>
                <a:ea typeface="メイリオ" panose="020B0604030504040204" pitchFamily="50" charset="-128"/>
              </a:rPr>
              <a:t>「なし」の場合は、「なし」と記載して下さい）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>
                <a:latin typeface="メイリオ" panose="020B0604030504040204" pitchFamily="50" charset="-128"/>
                <a:ea typeface="メイリオ" panose="020B0604030504040204" pitchFamily="50" charset="-128"/>
              </a:rPr>
              <a:t>⑤原稿料：</a:t>
            </a:r>
            <a:r>
              <a:rPr lang="en-US" altLang="ja-JP" sz="1600">
                <a:latin typeface="メイリオ" panose="020B0604030504040204" pitchFamily="50" charset="-128"/>
                <a:ea typeface="メイリオ" panose="020B0604030504040204" pitchFamily="50" charset="-128"/>
              </a:rPr>
              <a:t>UUU</a:t>
            </a:r>
            <a:r>
              <a:rPr lang="ja-JP" altLang="en-US" sz="1600">
                <a:latin typeface="メイリオ" panose="020B0604030504040204" pitchFamily="50" charset="-128"/>
                <a:ea typeface="メイリオ" panose="020B0604030504040204" pitchFamily="50" charset="-128"/>
              </a:rPr>
              <a:t>薬品工業	（</a:t>
            </a:r>
            <a:r>
              <a:rPr lang="en-US" altLang="ja-JP" sz="160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600">
                <a:latin typeface="メイリオ" panose="020B0604030504040204" pitchFamily="50" charset="-128"/>
                <a:ea typeface="メイリオ" panose="020B0604030504040204" pitchFamily="50" charset="-128"/>
              </a:rPr>
              <a:t>「なし」の場合は、「なし」と記載して下さい）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>
                <a:latin typeface="メイリオ" panose="020B0604030504040204" pitchFamily="50" charset="-128"/>
                <a:ea typeface="メイリオ" panose="020B0604030504040204" pitchFamily="50" charset="-128"/>
              </a:rPr>
              <a:t>⑥受託研究・共同研究費：</a:t>
            </a:r>
            <a:r>
              <a:rPr lang="en-US" altLang="ja-JP" sz="1600">
                <a:latin typeface="メイリオ" panose="020B0604030504040204" pitchFamily="50" charset="-128"/>
                <a:ea typeface="メイリオ" panose="020B0604030504040204" pitchFamily="50" charset="-128"/>
              </a:rPr>
              <a:t>VVV</a:t>
            </a:r>
            <a:r>
              <a:rPr lang="ja-JP" altLang="en-US" sz="1600">
                <a:latin typeface="メイリオ" panose="020B0604030504040204" pitchFamily="50" charset="-128"/>
                <a:ea typeface="メイリオ" panose="020B0604030504040204" pitchFamily="50" charset="-128"/>
              </a:rPr>
              <a:t>製薬	（</a:t>
            </a:r>
            <a:r>
              <a:rPr lang="en-US" altLang="ja-JP" sz="160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600">
                <a:latin typeface="メイリオ" panose="020B0604030504040204" pitchFamily="50" charset="-128"/>
                <a:ea typeface="メイリオ" panose="020B0604030504040204" pitchFamily="50" charset="-128"/>
              </a:rPr>
              <a:t>「なし」の場合は、「なし」と記載して下さい）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>
                <a:latin typeface="メイリオ" panose="020B0604030504040204" pitchFamily="50" charset="-128"/>
                <a:ea typeface="メイリオ" panose="020B0604030504040204" pitchFamily="50" charset="-128"/>
              </a:rPr>
              <a:t>⑦奨学寄附金：</a:t>
            </a:r>
            <a:r>
              <a:rPr lang="en-US" altLang="ja-JP" sz="1600">
                <a:latin typeface="メイリオ" panose="020B0604030504040204" pitchFamily="50" charset="-128"/>
                <a:ea typeface="メイリオ" panose="020B0604030504040204" pitchFamily="50" charset="-128"/>
              </a:rPr>
              <a:t>XXX</a:t>
            </a:r>
            <a:r>
              <a:rPr lang="ja-JP" altLang="en-US" sz="1600">
                <a:latin typeface="メイリオ" panose="020B0604030504040204" pitchFamily="50" charset="-128"/>
                <a:ea typeface="メイリオ" panose="020B0604030504040204" pitchFamily="50" charset="-128"/>
              </a:rPr>
              <a:t>製薬	（</a:t>
            </a:r>
            <a:r>
              <a:rPr lang="en-US" altLang="ja-JP" sz="160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600">
                <a:latin typeface="メイリオ" panose="020B0604030504040204" pitchFamily="50" charset="-128"/>
                <a:ea typeface="メイリオ" panose="020B0604030504040204" pitchFamily="50" charset="-128"/>
              </a:rPr>
              <a:t>「なし」の場合は、「なし」と記載して下さい）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>
                <a:latin typeface="メイリオ" panose="020B0604030504040204" pitchFamily="50" charset="-128"/>
                <a:ea typeface="メイリオ" panose="020B0604030504040204" pitchFamily="50" charset="-128"/>
              </a:rPr>
              <a:t>⑧寄附講座所属：</a:t>
            </a:r>
            <a:r>
              <a:rPr lang="en-US" altLang="ja-JP" sz="1600">
                <a:latin typeface="メイリオ" panose="020B0604030504040204" pitchFamily="50" charset="-128"/>
                <a:ea typeface="メイリオ" panose="020B0604030504040204" pitchFamily="50" charset="-128"/>
              </a:rPr>
              <a:t>YYY</a:t>
            </a:r>
            <a:r>
              <a:rPr lang="ja-JP" altLang="en-US" sz="1600">
                <a:latin typeface="メイリオ" panose="020B0604030504040204" pitchFamily="50" charset="-128"/>
                <a:ea typeface="メイリオ" panose="020B0604030504040204" pitchFamily="50" charset="-128"/>
              </a:rPr>
              <a:t>製薬	（</a:t>
            </a:r>
            <a:r>
              <a:rPr lang="en-US" altLang="ja-JP" sz="160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600">
                <a:latin typeface="メイリオ" panose="020B0604030504040204" pitchFamily="50" charset="-128"/>
                <a:ea typeface="メイリオ" panose="020B0604030504040204" pitchFamily="50" charset="-128"/>
              </a:rPr>
              <a:t>「なし」の場合は、「なし」と記載して下さい）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>
                <a:latin typeface="メイリオ" panose="020B0604030504040204" pitchFamily="50" charset="-128"/>
                <a:ea typeface="メイリオ" panose="020B0604030504040204" pitchFamily="50" charset="-128"/>
              </a:rPr>
              <a:t>⑨贈答品などの報酬：</a:t>
            </a:r>
            <a:r>
              <a:rPr lang="en-US" altLang="ja-JP" sz="1600">
                <a:latin typeface="メイリオ" panose="020B0604030504040204" pitchFamily="50" charset="-128"/>
                <a:ea typeface="メイリオ" panose="020B0604030504040204" pitchFamily="50" charset="-128"/>
              </a:rPr>
              <a:t>ZZZ</a:t>
            </a:r>
            <a:r>
              <a:rPr lang="ja-JP" altLang="en-US" sz="1600">
                <a:latin typeface="メイリオ" panose="020B0604030504040204" pitchFamily="50" charset="-128"/>
                <a:ea typeface="メイリオ" panose="020B0604030504040204" pitchFamily="50" charset="-128"/>
              </a:rPr>
              <a:t>薬品工業	（</a:t>
            </a:r>
            <a:r>
              <a:rPr lang="en-US" altLang="ja-JP" sz="160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600">
                <a:latin typeface="メイリオ" panose="020B0604030504040204" pitchFamily="50" charset="-128"/>
                <a:ea typeface="メイリオ" panose="020B0604030504040204" pitchFamily="50" charset="-128"/>
              </a:rPr>
              <a:t>「なし」の場合は、「なし」と記載して下さい）</a:t>
            </a:r>
          </a:p>
        </p:txBody>
      </p:sp>
      <p:sp>
        <p:nvSpPr>
          <p:cNvPr id="4107" name="テキスト ボックス 5">
            <a:extLst>
              <a:ext uri="{FF2B5EF4-FFF2-40B4-BE49-F238E27FC236}">
                <a16:creationId xmlns:a16="http://schemas.microsoft.com/office/drawing/2014/main" id="{A307D3A5-85AC-8E75-94D8-6A78DDA164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464" y="2940050"/>
            <a:ext cx="87455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発表者名：</a:t>
            </a:r>
            <a:r>
              <a:rPr lang="en-US" altLang="ja-JP" sz="20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XXXX</a:t>
            </a:r>
            <a:r>
              <a:rPr lang="ja-JP" altLang="en-US" sz="20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lang="en-US" altLang="ja-JP" sz="20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XXXX</a:t>
            </a:r>
            <a:r>
              <a:rPr lang="ja-JP" altLang="en-US" sz="20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lang="en-US" altLang="ja-JP" sz="20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XXXX</a:t>
            </a:r>
            <a:r>
              <a:rPr lang="ja-JP" altLang="en-US" sz="20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、◎</a:t>
            </a:r>
            <a:r>
              <a:rPr lang="en-US" altLang="ja-JP" sz="20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XXXX</a:t>
            </a:r>
            <a:r>
              <a:rPr lang="ja-JP" altLang="en-US" sz="20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（◎研究代表者）</a:t>
            </a:r>
          </a:p>
        </p:txBody>
      </p:sp>
      <p:sp>
        <p:nvSpPr>
          <p:cNvPr id="4108" name="テキスト ボックス 9">
            <a:extLst>
              <a:ext uri="{FF2B5EF4-FFF2-40B4-BE49-F238E27FC236}">
                <a16:creationId xmlns:a16="http://schemas.microsoft.com/office/drawing/2014/main" id="{4DB4BDA5-0125-7AC9-C046-8FDEAEDE34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2764" y="284164"/>
            <a:ext cx="6192837" cy="460375"/>
          </a:xfrm>
          <a:prstGeom prst="rect">
            <a:avLst/>
          </a:prstGeom>
          <a:solidFill>
            <a:srgbClr val="00B0F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 b="1">
                <a:solidFill>
                  <a:srgbClr val="7030A0"/>
                </a:solidFill>
              </a:rPr>
              <a:t>申告するべき</a:t>
            </a:r>
            <a:r>
              <a:rPr lang="en-US" altLang="ja-JP" sz="2400" b="1">
                <a:solidFill>
                  <a:srgbClr val="7030A0"/>
                </a:solidFill>
              </a:rPr>
              <a:t>COI</a:t>
            </a:r>
            <a:r>
              <a:rPr lang="ja-JP" altLang="en-US" sz="2400" b="1">
                <a:solidFill>
                  <a:srgbClr val="7030A0"/>
                </a:solidFill>
              </a:rPr>
              <a:t>がある場合</a:t>
            </a:r>
            <a:endParaRPr lang="en-US" altLang="ja-JP" sz="2400" b="1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294</Words>
  <Application>Microsoft Office PowerPoint</Application>
  <PresentationFormat>ワイド画面</PresentationFormat>
  <Paragraphs>16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メイリオ</vt:lpstr>
      <vt:lpstr>Arial</vt:lpstr>
      <vt:lpstr>Calibri</vt:lpstr>
      <vt:lpstr>Office ​​テーマ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2016-04-04T06:21:28Z</dcterms:created>
  <dcterms:modified xsi:type="dcterms:W3CDTF">2025-04-01T02:01:22Z</dcterms:modified>
</cp:coreProperties>
</file>